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66" r:id="rId2"/>
    <p:sldId id="297" r:id="rId3"/>
    <p:sldId id="299" r:id="rId4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94695"/>
  </p:normalViewPr>
  <p:slideViewPr>
    <p:cSldViewPr snapToGrid="0" snapToObjects="1">
      <p:cViewPr>
        <p:scale>
          <a:sx n="170" d="100"/>
          <a:sy n="170" d="100"/>
        </p:scale>
        <p:origin x="816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FD290-525D-A546-9758-D412C8479B12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28001-F62E-E34F-B938-CD4837E47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6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0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40" y="1450621"/>
            <a:ext cx="8530167" cy="129822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TRACING EVOLUTION IN </a:t>
            </a:r>
            <a:r>
              <a:rPr lang="en-US" sz="3200" i="1" dirty="0"/>
              <a:t>AEROMONAS</a:t>
            </a:r>
            <a:r>
              <a:rPr lang="en-US" sz="3200" dirty="0"/>
              <a:t>: </a:t>
            </a:r>
            <a:br>
              <a:rPr lang="en-US" sz="3200" dirty="0"/>
            </a:br>
            <a:r>
              <a:rPr lang="en-US" sz="3200" dirty="0"/>
              <a:t>THE ROLES OF SHARED ANCESTRY AND SHARED GENES IN NICHE ADAPTATION.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3308439"/>
            <a:ext cx="8056563" cy="2017094"/>
          </a:xfrm>
        </p:spPr>
        <p:txBody>
          <a:bodyPr>
            <a:normAutofit/>
          </a:bodyPr>
          <a:lstStyle/>
          <a:p>
            <a:r>
              <a:rPr lang="en-US" dirty="0" smtClean="0"/>
              <a:t>Johann </a:t>
            </a:r>
            <a:r>
              <a:rPr lang="en-US" dirty="0"/>
              <a:t>Peter </a:t>
            </a:r>
            <a:r>
              <a:rPr lang="en-US" dirty="0" smtClean="0"/>
              <a:t>Gogarten </a:t>
            </a:r>
            <a:br>
              <a:rPr lang="en-US" dirty="0" smtClean="0"/>
            </a:br>
            <a:r>
              <a:rPr lang="en-US" dirty="0" smtClean="0"/>
              <a:t>Matthew </a:t>
            </a:r>
            <a:r>
              <a:rPr lang="en-US" dirty="0" err="1" smtClean="0"/>
              <a:t>Fullmer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Sophie </a:t>
            </a:r>
            <a:r>
              <a:rPr lang="en-US" dirty="0" err="1" smtClean="0"/>
              <a:t>Colston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Lidia </a:t>
            </a:r>
            <a:r>
              <a:rPr lang="en-US" dirty="0" err="1" smtClean="0"/>
              <a:t>Beka</a:t>
            </a:r>
            <a:r>
              <a:rPr lang="en-US" i="1" baseline="30000" dirty="0"/>
              <a:t/>
            </a:r>
            <a:br>
              <a:rPr lang="en-US" i="1" baseline="30000" dirty="0"/>
            </a:br>
            <a:r>
              <a:rPr lang="en-US" dirty="0" smtClean="0"/>
              <a:t>Brigitte </a:t>
            </a:r>
            <a:r>
              <a:rPr lang="en-US" dirty="0" err="1" smtClean="0"/>
              <a:t>Lamy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Joerg</a:t>
            </a:r>
            <a:r>
              <a:rPr lang="en-US" dirty="0" smtClean="0"/>
              <a:t> Graf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408" y="5527187"/>
            <a:ext cx="1181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See: </a:t>
            </a:r>
            <a:r>
              <a:rPr lang="en-US" b="1" dirty="0" err="1"/>
              <a:t>Bioinformatic</a:t>
            </a:r>
            <a:r>
              <a:rPr lang="en-US" b="1" dirty="0"/>
              <a:t> Genome Comparisons for Taxonomic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Phylogenetic </a:t>
            </a:r>
            <a:r>
              <a:rPr lang="en-US" b="1" dirty="0"/>
              <a:t>Assignments Using </a:t>
            </a:r>
            <a:r>
              <a:rPr lang="en-US" b="1" i="1" dirty="0" err="1"/>
              <a:t>Aeromonas</a:t>
            </a:r>
            <a:r>
              <a:rPr lang="en-US" b="1" dirty="0"/>
              <a:t> as a Test Case</a:t>
            </a:r>
          </a:p>
          <a:p>
            <a:pPr fontAlgn="base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mbio.asm.org</a:t>
            </a:r>
            <a:r>
              <a:rPr lang="en-US" dirty="0"/>
              <a:t>/content/5/6/e02136-14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5532" y="3510092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Funding provided though the NSF (DEB 0830024); </a:t>
            </a:r>
            <a:br>
              <a:rPr lang="en-US" dirty="0" smtClean="0"/>
            </a:br>
            <a:r>
              <a:rPr lang="en-US" dirty="0" smtClean="0"/>
              <a:t>NIH  (R01 GM095390), </a:t>
            </a:r>
            <a:br>
              <a:rPr lang="en-US" dirty="0" smtClean="0"/>
            </a:br>
            <a:r>
              <a:rPr lang="en-US" dirty="0" smtClean="0"/>
              <a:t>NASA (NNX13AI03G), and the USDA. 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2104" y="4795014"/>
            <a:ext cx="768038" cy="6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0402" y="3236231"/>
            <a:ext cx="831442" cy="83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413" y="4165596"/>
            <a:ext cx="833420" cy="522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156" y="5535673"/>
            <a:ext cx="709934" cy="5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6524"/>
            <a:ext cx="8229600" cy="35797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Average Nucleotide Identity </a:t>
            </a:r>
            <a:r>
              <a:rPr lang="en-US" sz="4000" dirty="0" smtClean="0"/>
              <a:t>(</a:t>
            </a:r>
            <a:r>
              <a:rPr lang="en-US" sz="4000" dirty="0" err="1" smtClean="0"/>
              <a:t>mANI</a:t>
            </a:r>
            <a:r>
              <a:rPr lang="en-US" sz="4000" dirty="0"/>
              <a:t>)</a:t>
            </a:r>
          </a:p>
        </p:txBody>
      </p:sp>
      <p:pic>
        <p:nvPicPr>
          <p:cNvPr id="28" name="Picture 27" descr="54Genome_ANIm_Tetra_21May14.p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47699"/>
            <a:ext cx="8280400" cy="59192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1" y="2084850"/>
            <a:ext cx="1981199" cy="2646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24100" y="647699"/>
            <a:ext cx="1308100" cy="25654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1" y="2349499"/>
            <a:ext cx="3289299" cy="8636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1932449" y="644918"/>
            <a:ext cx="378951" cy="17045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317500" y="3416301"/>
            <a:ext cx="3835810" cy="1650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11868" y="647699"/>
            <a:ext cx="279950" cy="29337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317500" y="3594096"/>
            <a:ext cx="4381500" cy="3429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66418" y="647699"/>
            <a:ext cx="519882" cy="32892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42901" y="2041483"/>
            <a:ext cx="148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hydrophila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901" y="2444682"/>
            <a:ext cx="19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aquariorum</a:t>
            </a:r>
            <a:r>
              <a:rPr lang="en-US" i="1" dirty="0" smtClean="0"/>
              <a:t>/</a:t>
            </a:r>
            <a:br>
              <a:rPr lang="en-US" i="1" dirty="0" smtClean="0"/>
            </a:br>
            <a:r>
              <a:rPr lang="en-US" i="1" dirty="0" smtClean="0"/>
              <a:t>                </a:t>
            </a:r>
            <a:r>
              <a:rPr lang="en-US" i="1" dirty="0" err="1" smtClean="0"/>
              <a:t>dhakensis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2901" y="3306168"/>
            <a:ext cx="108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caviae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2901" y="3572867"/>
            <a:ext cx="16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/>
              <a:t>s</a:t>
            </a:r>
            <a:r>
              <a:rPr lang="en-US" i="1" dirty="0" err="1" smtClean="0"/>
              <a:t>almonicida</a:t>
            </a:r>
            <a:endParaRPr lang="en-US" i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30200" y="644918"/>
            <a:ext cx="8293100" cy="5895582"/>
            <a:chOff x="330200" y="898920"/>
            <a:chExt cx="8273796" cy="5959080"/>
          </a:xfrm>
        </p:grpSpPr>
        <p:sp>
          <p:nvSpPr>
            <p:cNvPr id="43" name="Rectangle 42"/>
            <p:cNvSpPr/>
            <p:nvPr/>
          </p:nvSpPr>
          <p:spPr>
            <a:xfrm>
              <a:off x="7431980" y="898920"/>
              <a:ext cx="1172016" cy="5959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0200" y="6072824"/>
              <a:ext cx="8273795" cy="785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2901" y="6246217"/>
              <a:ext cx="112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A. </a:t>
              </a:r>
              <a:r>
                <a:rPr lang="en-US" i="1" dirty="0" err="1" smtClean="0"/>
                <a:t>veronii</a:t>
              </a:r>
              <a:endParaRPr lang="en-US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7501" y="647699"/>
            <a:ext cx="6210300" cy="4495801"/>
            <a:chOff x="330201" y="965199"/>
            <a:chExt cx="6210300" cy="4495801"/>
          </a:xfrm>
        </p:grpSpPr>
        <p:sp>
          <p:nvSpPr>
            <p:cNvPr id="47" name="Rectangle 46"/>
            <p:cNvSpPr/>
            <p:nvPr/>
          </p:nvSpPr>
          <p:spPr>
            <a:xfrm>
              <a:off x="330201" y="5120324"/>
              <a:ext cx="5956300" cy="1882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19799" y="965199"/>
              <a:ext cx="266701" cy="43434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1" y="5007967"/>
              <a:ext cx="106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A. media</a:t>
              </a:r>
              <a:endParaRPr lang="en-US" i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73800" y="965199"/>
              <a:ext cx="266701" cy="44958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0201" y="5298124"/>
              <a:ext cx="6210300" cy="1628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42901" y="4875133"/>
            <a:ext cx="271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enteropelogenes</a:t>
            </a:r>
            <a:r>
              <a:rPr lang="en-US" i="1" dirty="0" smtClean="0"/>
              <a:t> / </a:t>
            </a:r>
            <a:r>
              <a:rPr lang="en-US" i="1" dirty="0" err="1" smtClean="0"/>
              <a:t>trota</a:t>
            </a:r>
            <a:endParaRPr lang="en-US" i="1" dirty="0"/>
          </a:p>
        </p:txBody>
      </p:sp>
      <p:sp>
        <p:nvSpPr>
          <p:cNvPr id="53" name="Rectangle 52"/>
          <p:cNvSpPr/>
          <p:nvPr/>
        </p:nvSpPr>
        <p:spPr>
          <a:xfrm>
            <a:off x="330200" y="5600700"/>
            <a:ext cx="7118350" cy="1546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181849" y="647699"/>
            <a:ext cx="266701" cy="51076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30201" y="5453499"/>
            <a:ext cx="212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allosaccharophila</a:t>
            </a:r>
            <a:endParaRPr lang="en-US" i="1" dirty="0"/>
          </a:p>
        </p:txBody>
      </p:sp>
      <p:sp>
        <p:nvSpPr>
          <p:cNvPr id="56" name="Rectangle 55"/>
          <p:cNvSpPr/>
          <p:nvPr/>
        </p:nvSpPr>
        <p:spPr>
          <a:xfrm>
            <a:off x="342931" y="4002720"/>
            <a:ext cx="4864069" cy="2771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792133" y="637224"/>
            <a:ext cx="414867" cy="36426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80999" y="3951924"/>
            <a:ext cx="433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/>
              <a:t>p</a:t>
            </a:r>
            <a:r>
              <a:rPr lang="en-US" i="1" dirty="0" err="1" smtClean="0"/>
              <a:t>iscicola</a:t>
            </a:r>
            <a:r>
              <a:rPr lang="en-US" i="1" dirty="0" smtClean="0"/>
              <a:t> / </a:t>
            </a:r>
            <a:r>
              <a:rPr lang="en-US" i="1" dirty="0" err="1" smtClean="0"/>
              <a:t>bestarium</a:t>
            </a:r>
            <a:r>
              <a:rPr lang="en-US" i="1" dirty="0" smtClean="0"/>
              <a:t> /</a:t>
            </a:r>
            <a:r>
              <a:rPr lang="en-US" i="1" dirty="0" err="1" smtClean="0"/>
              <a:t>hydrophila</a:t>
            </a:r>
            <a:r>
              <a:rPr lang="en-US" i="1" dirty="0" smtClean="0"/>
              <a:t> AH4</a:t>
            </a:r>
            <a:endParaRPr lang="en-US" i="1" dirty="0"/>
          </a:p>
        </p:txBody>
      </p:sp>
      <p:sp>
        <p:nvSpPr>
          <p:cNvPr id="59" name="Rectangle 58"/>
          <p:cNvSpPr/>
          <p:nvPr/>
        </p:nvSpPr>
        <p:spPr>
          <a:xfrm>
            <a:off x="317500" y="5223401"/>
            <a:ext cx="8305800" cy="1063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44394" y="6482247"/>
            <a:ext cx="726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JSpecies</a:t>
            </a:r>
            <a:r>
              <a:rPr lang="en-US" dirty="0" smtClean="0"/>
              <a:t> (</a:t>
            </a:r>
            <a:r>
              <a:rPr lang="en-US" dirty="0"/>
              <a:t>Richter and </a:t>
            </a:r>
            <a:r>
              <a:rPr lang="en-US" dirty="0" err="1"/>
              <a:t>Rosselló-Móra</a:t>
            </a:r>
            <a:r>
              <a:rPr lang="en-US" dirty="0"/>
              <a:t>, </a:t>
            </a:r>
            <a:r>
              <a:rPr lang="en-US" dirty="0" smtClean="0"/>
              <a:t>2009, </a:t>
            </a:r>
            <a:r>
              <a:rPr lang="en-US" dirty="0"/>
              <a:t>PNAS </a:t>
            </a:r>
            <a:r>
              <a:rPr lang="en-US" dirty="0" smtClean="0"/>
              <a:t>106: </a:t>
            </a:r>
            <a:r>
              <a:rPr lang="en-US" dirty="0"/>
              <a:t>19126–19131)  </a:t>
            </a:r>
          </a:p>
        </p:txBody>
      </p:sp>
    </p:spTree>
    <p:extLst>
      <p:ext uri="{BB962C8B-B14F-4D97-AF65-F5344CB8AC3E}">
        <p14:creationId xmlns:p14="http://schemas.microsoft.com/office/powerpoint/2010/main" val="11501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52" grpId="0" build="allAtOnce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6941"/>
          </a:xfrm>
        </p:spPr>
        <p:txBody>
          <a:bodyPr/>
          <a:lstStyle/>
          <a:p>
            <a:r>
              <a:rPr lang="en-US" i="1" dirty="0" err="1" smtClean="0"/>
              <a:t>Aeromonas</a:t>
            </a:r>
            <a:r>
              <a:rPr lang="en-US" dirty="0" smtClean="0"/>
              <a:t> MLSA </a:t>
            </a:r>
            <a:r>
              <a:rPr lang="en-US" dirty="0" err="1" smtClean="0"/>
              <a:t>supermatrix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oncatNuc.phy_phyml.tre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" y="646385"/>
            <a:ext cx="7505701" cy="621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33" y="942174"/>
            <a:ext cx="4826000" cy="57641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912781" y="2213500"/>
            <a:ext cx="71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10858" y="2315135"/>
            <a:ext cx="0" cy="1330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907309" y="1634289"/>
            <a:ext cx="71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17435" y="1802279"/>
            <a:ext cx="0" cy="44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62710" y="5229412"/>
            <a:ext cx="67238" cy="44945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39051" y="2213500"/>
            <a:ext cx="67238" cy="2247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06289" y="3315275"/>
            <a:ext cx="0" cy="22578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09575" y="3645647"/>
            <a:ext cx="0" cy="2928471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09575" y="1172882"/>
            <a:ext cx="878543" cy="2472766"/>
          </a:xfrm>
          <a:prstGeom prst="line">
            <a:avLst/>
          </a:prstGeom>
          <a:ln>
            <a:solidFill>
              <a:srgbClr val="3366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09575" y="6574119"/>
            <a:ext cx="1902013" cy="132193"/>
          </a:xfrm>
          <a:prstGeom prst="line">
            <a:avLst/>
          </a:prstGeom>
          <a:ln>
            <a:solidFill>
              <a:srgbClr val="3366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19518</TotalTime>
  <Words>83</Words>
  <Application>Microsoft Macintosh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TRACING EVOLUTION IN AEROMONAS:  THE ROLES OF SHARED ANCESTRY AND SHARED GENES IN NICHE ADAPTATION.</vt:lpstr>
      <vt:lpstr>Average Nucleotide Identity (mANI)</vt:lpstr>
      <vt:lpstr>Aeromonas MLSA supermatrix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genomics meets taxonomy: Adventures in Aeromonas phylogenetics</dc:title>
  <dc:creator>Matthew Fullmer</dc:creator>
  <cp:lastModifiedBy>Gogarten, J. Peter</cp:lastModifiedBy>
  <cp:revision>108</cp:revision>
  <dcterms:created xsi:type="dcterms:W3CDTF">2014-02-25T03:11:55Z</dcterms:created>
  <dcterms:modified xsi:type="dcterms:W3CDTF">2015-09-28T14:42:55Z</dcterms:modified>
</cp:coreProperties>
</file>